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Manrope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gTICPCMVhGQscaRUHqEVaBfDXb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A192B1A-C169-42C3-AC75-5B5E4AB480B2}">
  <a:tblStyle styleId="{AA192B1A-C169-42C3-AC75-5B5E4AB480B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Manrope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Manrop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b86bc8011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12b86bc8011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5" name="Google Shape;26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90e2721020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190e2721020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190e2721020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90e2721020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190e2721020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190e2721020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Cut the time of warming new IP addresses by up to 50%.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Reengage 2X more subscribers with your reactivation programs.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Increase profitability by 40% through better targeting.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Automatically create smarter segments and improve staff efficiency by 35%.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93" name="Google Shape;93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Free illustrations of Photomontage" id="94" name="Google Shape;94;p1"/>
          <p:cNvPicPr preferRelativeResize="0"/>
          <p:nvPr/>
        </p:nvPicPr>
        <p:blipFill rotWithShape="1">
          <a:blip r:embed="rId3">
            <a:alphaModFix/>
          </a:blip>
          <a:srcRect b="20209" l="0" r="0" t="0"/>
          <a:stretch/>
        </p:blipFill>
        <p:spPr>
          <a:xfrm>
            <a:off x="0" y="-28131"/>
            <a:ext cx="12192000" cy="68803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0" y="284725"/>
            <a:ext cx="12192000" cy="6899846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logo&#10;&#10;Description automatically generated" id="96" name="Google Shape;9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9800" y="2312703"/>
            <a:ext cx="7772401" cy="149993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2377440" y="4742525"/>
            <a:ext cx="7604760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416E9A"/>
                </a:solidFill>
                <a:latin typeface="Manrope"/>
                <a:ea typeface="Manrope"/>
                <a:cs typeface="Manrope"/>
                <a:sym typeface="Manrope"/>
              </a:rPr>
              <a:t>The Fastest Way </a:t>
            </a:r>
            <a:r>
              <a:rPr b="1" i="0" lang="en-US" sz="2400" u="none" cap="none" strike="noStrike">
                <a:solidFill>
                  <a:srgbClr val="416E9A"/>
                </a:solidFill>
                <a:latin typeface="Manrope"/>
                <a:ea typeface="Manrope"/>
                <a:cs typeface="Manrope"/>
                <a:sym typeface="Manrope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to</a:t>
            </a:r>
            <a:r>
              <a:rPr b="1" i="0" lang="en-US" sz="2400" u="none" cap="none" strike="noStrike">
                <a:solidFill>
                  <a:srgbClr val="416E9A"/>
                </a:solidFill>
                <a:latin typeface="Manrope"/>
                <a:ea typeface="Manrope"/>
                <a:cs typeface="Manrope"/>
                <a:sym typeface="Manrope"/>
              </a:rPr>
              <a:t> Increase Revenue</a:t>
            </a:r>
            <a:r>
              <a:rPr b="1" i="0" lang="en-US" sz="2400" u="none" cap="none" strike="noStrike">
                <a:solidFill>
                  <a:srgbClr val="333333"/>
                </a:solidFill>
                <a:latin typeface="Manrope"/>
                <a:ea typeface="Manrope"/>
                <a:cs typeface="Manrope"/>
                <a:sym typeface="Manrope"/>
              </a:rPr>
              <a:t> from an Email Marketing Database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"/>
          <p:cNvCxnSpPr/>
          <p:nvPr/>
        </p:nvCxnSpPr>
        <p:spPr>
          <a:xfrm>
            <a:off x="2301240" y="4732991"/>
            <a:ext cx="0" cy="649224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b86bc8011_0_2"/>
          <p:cNvSpPr/>
          <p:nvPr/>
        </p:nvSpPr>
        <p:spPr>
          <a:xfrm flipH="1" rot="10800000">
            <a:off x="-44635" y="1342484"/>
            <a:ext cx="12281400" cy="55773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12b86bc8011_0_2"/>
          <p:cNvSpPr/>
          <p:nvPr/>
        </p:nvSpPr>
        <p:spPr>
          <a:xfrm>
            <a:off x="-44634" y="-16476"/>
            <a:ext cx="12281400" cy="1387200"/>
          </a:xfrm>
          <a:prstGeom prst="rect">
            <a:avLst/>
          </a:prstGeom>
          <a:solidFill>
            <a:srgbClr val="406E9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2b86bc8011_0_2"/>
          <p:cNvSpPr txBox="1"/>
          <p:nvPr/>
        </p:nvSpPr>
        <p:spPr>
          <a:xfrm>
            <a:off x="0" y="258027"/>
            <a:ext cx="12159900" cy="655500"/>
          </a:xfrm>
          <a:prstGeom prst="rect">
            <a:avLst/>
          </a:prstGeom>
          <a:noFill/>
          <a:ln>
            <a:noFill/>
          </a:ln>
          <a:effectLst>
            <a:outerShdw rotWithShape="0" algn="bl" dir="2940000" dist="19050">
              <a:srgbClr val="000000">
                <a:alpha val="1647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Deliverability</a:t>
            </a:r>
            <a:endParaRPr b="1" i="0" sz="32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8" name="Google Shape;188;g12b86bc8011_0_2"/>
          <p:cNvSpPr txBox="1"/>
          <p:nvPr/>
        </p:nvSpPr>
        <p:spPr>
          <a:xfrm>
            <a:off x="3002692" y="3266988"/>
            <a:ext cx="615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12b86bc8011_0_2"/>
          <p:cNvSpPr txBox="1"/>
          <p:nvPr/>
        </p:nvSpPr>
        <p:spPr>
          <a:xfrm>
            <a:off x="481914" y="1746816"/>
            <a:ext cx="615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REACH = REVENUE</a:t>
            </a:r>
            <a:endParaRPr b="1" i="0" sz="24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0" name="Google Shape;190;g12b86bc8011_0_2"/>
          <p:cNvSpPr txBox="1"/>
          <p:nvPr/>
        </p:nvSpPr>
        <p:spPr>
          <a:xfrm>
            <a:off x="481925" y="2360600"/>
            <a:ext cx="7793400" cy="31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 national business to consumer brand tested Listfit’s data against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Validity</a:t>
            </a: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’s Deliverability suite of products: </a:t>
            </a:r>
            <a:endParaRPr b="1" i="0" sz="2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In a list of inactive subscribers ListFit identified 45% more valid emails than BriteVerify. This represents substantial lost engagement and revenue that Listfit was able to identify and reach. </a:t>
            </a:r>
            <a:endParaRPr b="1" i="0" sz="2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</a:t>
            </a: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n addition using ListFit they’ve been able to improve deliverability from a 3 year “red” reputation to “green” enabling them to reach list members they could not before.</a:t>
            </a:r>
            <a:endParaRPr b="1" i="0" sz="2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1" name="Google Shape;191;g12b86bc8011_0_2"/>
          <p:cNvSpPr/>
          <p:nvPr/>
        </p:nvSpPr>
        <p:spPr>
          <a:xfrm>
            <a:off x="8946292" y="1340950"/>
            <a:ext cx="3290400" cy="557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12b86bc8011_0_2"/>
          <p:cNvSpPr txBox="1"/>
          <p:nvPr/>
        </p:nvSpPr>
        <p:spPr>
          <a:xfrm>
            <a:off x="9296400" y="2029674"/>
            <a:ext cx="265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PROBLEM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12b86bc8011_0_2"/>
          <p:cNvSpPr txBox="1"/>
          <p:nvPr/>
        </p:nvSpPr>
        <p:spPr>
          <a:xfrm>
            <a:off x="9296400" y="3752141"/>
            <a:ext cx="265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SOLUTION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2b86bc8011_0_2"/>
          <p:cNvSpPr txBox="1"/>
          <p:nvPr/>
        </p:nvSpPr>
        <p:spPr>
          <a:xfrm>
            <a:off x="9296400" y="4066123"/>
            <a:ext cx="2656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ListFit analyzes user behavior to identify addressable audience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2b86bc8011_0_2"/>
          <p:cNvSpPr txBox="1"/>
          <p:nvPr/>
        </p:nvSpPr>
        <p:spPr>
          <a:xfrm>
            <a:off x="9296400" y="5287606"/>
            <a:ext cx="265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RESULT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g12b86bc8011_0_2"/>
          <p:cNvGrpSpPr/>
          <p:nvPr/>
        </p:nvGrpSpPr>
        <p:grpSpPr>
          <a:xfrm>
            <a:off x="9146058" y="5481769"/>
            <a:ext cx="2564100" cy="977206"/>
            <a:chOff x="9146058" y="5125372"/>
            <a:chExt cx="2564100" cy="977206"/>
          </a:xfrm>
        </p:grpSpPr>
        <p:sp>
          <p:nvSpPr>
            <p:cNvPr id="197" name="Google Shape;197;g12b86bc8011_0_2"/>
            <p:cNvSpPr txBox="1"/>
            <p:nvPr/>
          </p:nvSpPr>
          <p:spPr>
            <a:xfrm>
              <a:off x="9271671" y="5763878"/>
              <a:ext cx="2438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666666"/>
                  </a:solidFill>
                  <a:latin typeface="Avenir"/>
                  <a:ea typeface="Avenir"/>
                  <a:cs typeface="Avenir"/>
                  <a:sym typeface="Avenir"/>
                </a:rPr>
                <a:t>Greater audience size</a:t>
              </a:r>
              <a:endParaRPr b="1" i="0" sz="1600" u="none" cap="none" strike="noStrik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" name="Google Shape;198;g12b86bc8011_0_2"/>
            <p:cNvSpPr txBox="1"/>
            <p:nvPr/>
          </p:nvSpPr>
          <p:spPr>
            <a:xfrm>
              <a:off x="9146058" y="5125372"/>
              <a:ext cx="25641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b="1" i="0" lang="en-US" sz="4800" u="none" cap="none" strike="noStrike">
                  <a:solidFill>
                    <a:srgbClr val="548135"/>
                  </a:solidFill>
                  <a:latin typeface="Calibri"/>
                  <a:ea typeface="Calibri"/>
                  <a:cs typeface="Calibri"/>
                  <a:sym typeface="Calibri"/>
                </a:rPr>
                <a:t>+45%</a:t>
              </a:r>
              <a:endParaRPr b="0" i="0" sz="4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g12b86bc8011_0_2"/>
          <p:cNvSpPr txBox="1"/>
          <p:nvPr/>
        </p:nvSpPr>
        <p:spPr>
          <a:xfrm>
            <a:off x="9296400" y="2301042"/>
            <a:ext cx="2656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Address validators rely on SMTP transactions but mailbox providers consider engagement</a:t>
            </a:r>
            <a:endParaRPr b="1" i="0" sz="1800" u="none" cap="none" strike="noStrik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/>
          <p:nvPr/>
        </p:nvSpPr>
        <p:spPr>
          <a:xfrm>
            <a:off x="4123944" y="0"/>
            <a:ext cx="8068056" cy="6858000"/>
          </a:xfrm>
          <a:prstGeom prst="rect">
            <a:avLst/>
          </a:prstGeom>
          <a:solidFill>
            <a:srgbClr val="406E9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-118872" y="-2"/>
            <a:ext cx="4242816" cy="6858001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application&#10;&#10;Description automatically generated" id="206" name="Google Shape;206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3871" y="121806"/>
            <a:ext cx="7045200" cy="66144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07" name="Google Shape;207;p8"/>
          <p:cNvSpPr/>
          <p:nvPr/>
        </p:nvSpPr>
        <p:spPr>
          <a:xfrm flipH="1">
            <a:off x="4928726" y="5659002"/>
            <a:ext cx="1128600" cy="864900"/>
          </a:xfrm>
          <a:prstGeom prst="roundRect">
            <a:avLst>
              <a:gd fmla="val 16667" name="adj"/>
            </a:avLst>
          </a:prstGeom>
          <a:noFill/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310895" y="1249817"/>
            <a:ext cx="415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HYPER-ENGAGED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227890" y="2227221"/>
            <a:ext cx="3549300" cy="20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The hyper-engaged segment has a proven performance.</a:t>
            </a:r>
            <a:endParaRPr b="1" i="0" sz="2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These are a brand’s ambassadors and influencers who outperform every other segment.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>
            <a:off x="-44634" y="-16476"/>
            <a:ext cx="12281400" cy="1387200"/>
          </a:xfrm>
          <a:prstGeom prst="rect">
            <a:avLst/>
          </a:prstGeom>
          <a:solidFill>
            <a:srgbClr val="406E9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9"/>
          <p:cNvSpPr/>
          <p:nvPr/>
        </p:nvSpPr>
        <p:spPr>
          <a:xfrm flipH="1" rot="10800000">
            <a:off x="-44635" y="1342610"/>
            <a:ext cx="12281269" cy="5577174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0" y="258027"/>
            <a:ext cx="12159900" cy="655500"/>
          </a:xfrm>
          <a:prstGeom prst="rect">
            <a:avLst/>
          </a:prstGeom>
          <a:noFill/>
          <a:ln>
            <a:noFill/>
          </a:ln>
          <a:effectLst>
            <a:outerShdw rotWithShape="0" algn="bl" dir="2940000" dist="19050">
              <a:srgbClr val="000000">
                <a:alpha val="1647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 Case Study: Georgia Pacific</a:t>
            </a:r>
            <a:endParaRPr b="1" i="0" sz="32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7" name="Google Shape;217;p9"/>
          <p:cNvSpPr txBox="1"/>
          <p:nvPr/>
        </p:nvSpPr>
        <p:spPr>
          <a:xfrm>
            <a:off x="3002692" y="3266988"/>
            <a:ext cx="61536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8" name="Google Shape;218;p9"/>
          <p:cNvGrpSpPr/>
          <p:nvPr/>
        </p:nvGrpSpPr>
        <p:grpSpPr>
          <a:xfrm>
            <a:off x="2075489" y="2162610"/>
            <a:ext cx="7983986" cy="2532780"/>
            <a:chOff x="2001795" y="4207693"/>
            <a:chExt cx="7983986" cy="2532780"/>
          </a:xfrm>
        </p:grpSpPr>
        <p:pic>
          <p:nvPicPr>
            <p:cNvPr descr="Angel Soft logo transparent PNG - StickPNG" id="219" name="Google Shape;219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01795" y="5515390"/>
              <a:ext cx="1672281" cy="874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rawny logo transparent PNG - StickPNG" id="220" name="Google Shape;220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45020" y="5164987"/>
              <a:ext cx="1575486" cy="15754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ixie | Logopedia | Fandom" id="221" name="Google Shape;221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49619" y="5242712"/>
              <a:ext cx="1575486" cy="976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lients – KC Business Consulting" id="222" name="Google Shape;222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326930" y="5089456"/>
              <a:ext cx="1658851" cy="1231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Quilted Northern logo transparent PNG - StickPNG" id="223" name="Google Shape;223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002692" y="4277954"/>
              <a:ext cx="1568935" cy="874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parkle (paper towel) | Logopedia | Fandom" id="224" name="Google Shape;224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543571" y="4224986"/>
              <a:ext cx="2757273" cy="12904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Vanity fair Logos" id="225" name="Google Shape;225;p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386955" y="4207693"/>
              <a:ext cx="2086560" cy="1022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Google Shape;226;p9"/>
          <p:cNvSpPr txBox="1"/>
          <p:nvPr/>
        </p:nvSpPr>
        <p:spPr>
          <a:xfrm>
            <a:off x="1791729" y="5535496"/>
            <a:ext cx="853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Home to some of America's most iconic brands, </a:t>
            </a:r>
            <a:b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Georgia-Pacific needed help increasing the ROI of their email program.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"/>
          <p:cNvSpPr/>
          <p:nvPr/>
        </p:nvSpPr>
        <p:spPr>
          <a:xfrm>
            <a:off x="-44634" y="-16476"/>
            <a:ext cx="12281400" cy="1387200"/>
          </a:xfrm>
          <a:prstGeom prst="rect">
            <a:avLst/>
          </a:prstGeom>
          <a:solidFill>
            <a:srgbClr val="406E9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0"/>
          <p:cNvSpPr/>
          <p:nvPr/>
        </p:nvSpPr>
        <p:spPr>
          <a:xfrm flipH="1" rot="10800000">
            <a:off x="-44635" y="1342610"/>
            <a:ext cx="12281269" cy="5577174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0"/>
          <p:cNvSpPr txBox="1"/>
          <p:nvPr>
            <p:ph idx="1" type="body"/>
          </p:nvPr>
        </p:nvSpPr>
        <p:spPr>
          <a:xfrm>
            <a:off x="809682" y="1583624"/>
            <a:ext cx="10515600" cy="1271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br>
              <a:rPr lang="en-US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1" lang="en-US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How a focus on subscriber engagement changed the game for Georgia-Pacific</a:t>
            </a:r>
            <a:endParaRPr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4" name="Google Shape;234;p10"/>
          <p:cNvSpPr txBox="1"/>
          <p:nvPr/>
        </p:nvSpPr>
        <p:spPr>
          <a:xfrm>
            <a:off x="0" y="258027"/>
            <a:ext cx="12159765" cy="655472"/>
          </a:xfrm>
          <a:prstGeom prst="rect">
            <a:avLst/>
          </a:prstGeom>
          <a:noFill/>
          <a:ln>
            <a:noFill/>
          </a:ln>
          <a:effectLst>
            <a:outerShdw rotWithShape="0" algn="bl" dir="2940000" dist="19050">
              <a:srgbClr val="000000">
                <a:alpha val="1647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 Case Study: Georgia Pacific</a:t>
            </a:r>
            <a:endParaRPr b="1" i="0" sz="32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35" name="Google Shape;235;p10"/>
          <p:cNvGrpSpPr/>
          <p:nvPr/>
        </p:nvGrpSpPr>
        <p:grpSpPr>
          <a:xfrm>
            <a:off x="567684" y="3132174"/>
            <a:ext cx="11039251" cy="1859034"/>
            <a:chOff x="567684" y="4531339"/>
            <a:chExt cx="11039251" cy="1859034"/>
          </a:xfrm>
        </p:grpSpPr>
        <p:grpSp>
          <p:nvGrpSpPr>
            <p:cNvPr id="236" name="Google Shape;236;p10"/>
            <p:cNvGrpSpPr/>
            <p:nvPr/>
          </p:nvGrpSpPr>
          <p:grpSpPr>
            <a:xfrm>
              <a:off x="567684" y="4672229"/>
              <a:ext cx="3039759" cy="1718144"/>
              <a:chOff x="517644" y="3894315"/>
              <a:chExt cx="3039759" cy="1718144"/>
            </a:xfrm>
          </p:grpSpPr>
          <p:sp>
            <p:nvSpPr>
              <p:cNvPr id="237" name="Google Shape;237;p10"/>
              <p:cNvSpPr txBox="1"/>
              <p:nvPr/>
            </p:nvSpPr>
            <p:spPr>
              <a:xfrm>
                <a:off x="1246839" y="5212349"/>
                <a:ext cx="159399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1" i="0" lang="en-US" sz="2000" u="none" cap="none" strike="noStrik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Profitability</a:t>
                </a:r>
                <a:endParaRPr b="0" i="0" sz="20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238" name="Google Shape;238;p10"/>
              <p:cNvSpPr txBox="1"/>
              <p:nvPr/>
            </p:nvSpPr>
            <p:spPr>
              <a:xfrm>
                <a:off x="517644" y="3894315"/>
                <a:ext cx="3039759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600"/>
                  <a:buFont typeface="Arial"/>
                  <a:buNone/>
                </a:pPr>
                <a:r>
                  <a:rPr b="1" i="0" lang="en-US" sz="9600" u="none" cap="none" strike="noStrike">
                    <a:solidFill>
                      <a:srgbClr val="C4E0B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+50% </a:t>
                </a:r>
                <a:endParaRPr b="0" i="0" sz="9600" u="none" cap="none" strike="noStrike">
                  <a:solidFill>
                    <a:srgbClr val="C4E0B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9" name="Google Shape;239;p10"/>
            <p:cNvSpPr txBox="1"/>
            <p:nvPr/>
          </p:nvSpPr>
          <p:spPr>
            <a:xfrm>
              <a:off x="5122575" y="5977889"/>
              <a:ext cx="201209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Team Efficiency</a:t>
              </a:r>
              <a:endParaRPr b="0" i="0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" name="Google Shape;240;p10"/>
            <p:cNvSpPr txBox="1"/>
            <p:nvPr/>
          </p:nvSpPr>
          <p:spPr>
            <a:xfrm>
              <a:off x="4440236" y="4617590"/>
              <a:ext cx="3031615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b="1" i="0" lang="en-US" sz="9600" u="none" cap="none" strike="noStrike">
                  <a:solidFill>
                    <a:srgbClr val="C4E0B2"/>
                  </a:solidFill>
                  <a:latin typeface="Calibri"/>
                  <a:ea typeface="Calibri"/>
                  <a:cs typeface="Calibri"/>
                  <a:sym typeface="Calibri"/>
                </a:rPr>
                <a:t>+47% </a:t>
              </a:r>
              <a:endParaRPr b="0" i="0" sz="9600" u="none" cap="none" strike="noStrike">
                <a:solidFill>
                  <a:srgbClr val="C4E0B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 txBox="1"/>
            <p:nvPr/>
          </p:nvSpPr>
          <p:spPr>
            <a:xfrm>
              <a:off x="8804609" y="5933518"/>
              <a:ext cx="22343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Re-engagement</a:t>
              </a:r>
              <a:endParaRPr b="0" i="0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2" name="Google Shape;242;p10"/>
            <p:cNvSpPr txBox="1"/>
            <p:nvPr/>
          </p:nvSpPr>
          <p:spPr>
            <a:xfrm>
              <a:off x="8045835" y="4531339"/>
              <a:ext cx="35611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b="1" i="0" lang="en-US" sz="9600" u="none" cap="none" strike="noStrike">
                  <a:solidFill>
                    <a:srgbClr val="C4E0B2"/>
                  </a:solidFill>
                  <a:latin typeface="Calibri"/>
                  <a:ea typeface="Calibri"/>
                  <a:cs typeface="Calibri"/>
                  <a:sym typeface="Calibri"/>
                </a:rPr>
                <a:t>+430%</a:t>
              </a:r>
              <a:endParaRPr b="0" i="0" sz="9600" u="none" cap="none" strike="noStrike">
                <a:solidFill>
                  <a:srgbClr val="C4E0B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/>
          <p:nvPr/>
        </p:nvSpPr>
        <p:spPr>
          <a:xfrm flipH="1" rot="10800000">
            <a:off x="-44635" y="1342610"/>
            <a:ext cx="12281269" cy="5577174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1"/>
          <p:cNvSpPr/>
          <p:nvPr/>
        </p:nvSpPr>
        <p:spPr>
          <a:xfrm>
            <a:off x="-44634" y="-16476"/>
            <a:ext cx="12281268" cy="1387255"/>
          </a:xfrm>
          <a:prstGeom prst="rect">
            <a:avLst/>
          </a:prstGeom>
          <a:solidFill>
            <a:srgbClr val="406E9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0" y="258027"/>
            <a:ext cx="12159765" cy="655472"/>
          </a:xfrm>
          <a:prstGeom prst="rect">
            <a:avLst/>
          </a:prstGeom>
          <a:noFill/>
          <a:ln>
            <a:noFill/>
          </a:ln>
          <a:effectLst>
            <a:outerShdw rotWithShape="0" algn="bl" dir="2940000" dist="19050">
              <a:srgbClr val="000000">
                <a:alpha val="1647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 Case Study: Georgia Pacific</a:t>
            </a:r>
            <a:endParaRPr b="1" i="0" sz="32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3002692" y="3266988"/>
            <a:ext cx="61536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 txBox="1"/>
          <p:nvPr/>
        </p:nvSpPr>
        <p:spPr>
          <a:xfrm>
            <a:off x="481914" y="2360594"/>
            <a:ext cx="61536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Georgia Pacific used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ListFit</a:t>
            </a:r>
            <a:r>
              <a:rPr b="0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data to prioritize their reactivation sends. ListFit provided actionable and insightful data about overall engagement and recent activity; enabling Georgia Pacific to isolate true inactives from temporarily idle addresses ripe for reactivation.</a:t>
            </a:r>
            <a:br>
              <a:rPr b="0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endParaRPr b="0" i="0" sz="2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The results? ListFit isolated 46% of the inactives into a new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deprioritized</a:t>
            </a:r>
            <a:r>
              <a:rPr b="0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file reducing analysis overhead and reputation damage, and increasing efficacy. Georgia Pacific subsequently reactivated 17.34% of their prioritized subscribers –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 430% lift.</a:t>
            </a:r>
            <a:endParaRPr b="0" i="0" sz="2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2" name="Google Shape;252;p11"/>
          <p:cNvSpPr txBox="1"/>
          <p:nvPr/>
        </p:nvSpPr>
        <p:spPr>
          <a:xfrm>
            <a:off x="481914" y="1746816"/>
            <a:ext cx="61536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REACTIVATION = REVENUE</a:t>
            </a:r>
            <a:endParaRPr b="0" i="0" sz="24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8946292" y="1340950"/>
            <a:ext cx="3290342" cy="55788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 txBox="1"/>
          <p:nvPr/>
        </p:nvSpPr>
        <p:spPr>
          <a:xfrm>
            <a:off x="9296400" y="2029674"/>
            <a:ext cx="26567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PROBLEM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9296400" y="2301042"/>
            <a:ext cx="26567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A quickly-growing file of inactive subscribers</a:t>
            </a:r>
            <a:endParaRPr b="0" i="0" sz="1800" u="none" cap="none" strike="noStrik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6" name="Google Shape;256;p11"/>
          <p:cNvSpPr txBox="1"/>
          <p:nvPr/>
        </p:nvSpPr>
        <p:spPr>
          <a:xfrm>
            <a:off x="9296400" y="3218741"/>
            <a:ext cx="26567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SOLUTION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1"/>
          <p:cNvSpPr txBox="1"/>
          <p:nvPr/>
        </p:nvSpPr>
        <p:spPr>
          <a:xfrm>
            <a:off x="9296400" y="3490109"/>
            <a:ext cx="2656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ListFit improves re-engagement opportunities and reduces risk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1"/>
          <p:cNvSpPr txBox="1"/>
          <p:nvPr/>
        </p:nvSpPr>
        <p:spPr>
          <a:xfrm>
            <a:off x="9296400" y="4982806"/>
            <a:ext cx="26567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RESULT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11"/>
          <p:cNvGrpSpPr/>
          <p:nvPr/>
        </p:nvGrpSpPr>
        <p:grpSpPr>
          <a:xfrm>
            <a:off x="9146058" y="5176969"/>
            <a:ext cx="2564028" cy="977062"/>
            <a:chOff x="9146058" y="5125372"/>
            <a:chExt cx="2564028" cy="977062"/>
          </a:xfrm>
        </p:grpSpPr>
        <p:sp>
          <p:nvSpPr>
            <p:cNvPr id="260" name="Google Shape;260;p11"/>
            <p:cNvSpPr txBox="1"/>
            <p:nvPr/>
          </p:nvSpPr>
          <p:spPr>
            <a:xfrm>
              <a:off x="9271686" y="5763880"/>
              <a:ext cx="178143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666666"/>
                  </a:solidFill>
                  <a:latin typeface="Avenir"/>
                  <a:ea typeface="Avenir"/>
                  <a:cs typeface="Avenir"/>
                  <a:sym typeface="Avenir"/>
                </a:rPr>
                <a:t>Engagement Lift</a:t>
              </a:r>
              <a:endParaRPr b="0" i="0" sz="1600" u="none" cap="none" strike="noStrik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1" name="Google Shape;261;p11"/>
            <p:cNvSpPr txBox="1"/>
            <p:nvPr/>
          </p:nvSpPr>
          <p:spPr>
            <a:xfrm>
              <a:off x="9146058" y="5125372"/>
              <a:ext cx="25640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b="1" i="0" lang="en-US" sz="4800" u="none" cap="none" strike="noStrike">
                  <a:solidFill>
                    <a:srgbClr val="548135"/>
                  </a:solidFill>
                  <a:latin typeface="Calibri"/>
                  <a:ea typeface="Calibri"/>
                  <a:cs typeface="Calibri"/>
                  <a:sym typeface="Calibri"/>
                </a:rPr>
                <a:t>+430%</a:t>
              </a:r>
              <a:endParaRPr b="0" i="0" sz="4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"/>
          <p:cNvSpPr/>
          <p:nvPr/>
        </p:nvSpPr>
        <p:spPr>
          <a:xfrm>
            <a:off x="-100584" y="-141732"/>
            <a:ext cx="11570208" cy="7141464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3"/>
          <p:cNvSpPr txBox="1"/>
          <p:nvPr>
            <p:ph type="title"/>
          </p:nvPr>
        </p:nvSpPr>
        <p:spPr>
          <a:xfrm>
            <a:off x="722376" y="365125"/>
            <a:ext cx="1063142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venir"/>
              <a:buNone/>
            </a:pPr>
            <a:r>
              <a:rPr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Compliance</a:t>
            </a:r>
            <a:endParaRPr sz="3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9" name="Google Shape;269;p13"/>
          <p:cNvSpPr txBox="1"/>
          <p:nvPr>
            <p:ph idx="1" type="body"/>
          </p:nvPr>
        </p:nvSpPr>
        <p:spPr>
          <a:xfrm>
            <a:off x="630936" y="1572769"/>
            <a:ext cx="6688667" cy="5067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AudiencePoint has been a security-by-design company since its inception. Recognizing that we do receive personal information, we have made every effort to both comply with legal requirements and exceed them.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Through OWASP compliant integrations, AudiencePoint collects second party data directly from brands. The aggregated form of those values is what we share through our application ListFit.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We honor all Digital Subscriber Rights as defined in both GDPR and CPRA. Our approach future proofs our data from both state, national and international legislation.</a:t>
            </a:r>
            <a:endParaRPr sz="2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70" name="Google Shape;2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9602" y="-141732"/>
            <a:ext cx="6930905" cy="7141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"/>
          <p:cNvSpPr/>
          <p:nvPr/>
        </p:nvSpPr>
        <p:spPr>
          <a:xfrm>
            <a:off x="-82284" y="-91440"/>
            <a:ext cx="12290401" cy="7099342"/>
          </a:xfrm>
          <a:prstGeom prst="rect">
            <a:avLst/>
          </a:prstGeom>
          <a:solidFill>
            <a:srgbClr val="406E9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venir"/>
              <a:buNone/>
            </a:pPr>
            <a:r>
              <a:rPr b="1"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Want to learn more?</a:t>
            </a:r>
            <a:endParaRPr/>
          </a:p>
        </p:txBody>
      </p:sp>
      <p:sp>
        <p:nvSpPr>
          <p:cNvPr id="277" name="Google Shape;277;p14"/>
          <p:cNvSpPr txBox="1"/>
          <p:nvPr/>
        </p:nvSpPr>
        <p:spPr>
          <a:xfrm>
            <a:off x="838200" y="38515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</a:pPr>
            <a:r>
              <a:rPr b="0" i="1" lang="en-US" sz="3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contact sales@audiencepoint.com</a:t>
            </a:r>
            <a:endParaRPr b="0" i="1" sz="36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78" name="Google Shape;27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7187" y="2351642"/>
            <a:ext cx="7772400" cy="1499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photos of Photomontage"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-47580" r="47580" t="0"/>
          <a:stretch/>
        </p:blipFill>
        <p:spPr>
          <a:xfrm>
            <a:off x="2893700" y="-137150"/>
            <a:ext cx="9696451" cy="71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8090916" y="-137160"/>
            <a:ext cx="4499229" cy="7141464"/>
          </a:xfrm>
          <a:prstGeom prst="rect">
            <a:avLst/>
          </a:prstGeom>
          <a:solidFill>
            <a:srgbClr val="406E9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-91440" y="-137160"/>
            <a:ext cx="8202168" cy="7141464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270450" y="1995625"/>
            <a:ext cx="6822600" cy="3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AudiencePoint the only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data intelligence</a:t>
            </a: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company that provides a multi-brand view of customer inbox behaviors for over 90% of US consumers.</a:t>
            </a:r>
            <a:endParaRPr b="1" i="0" sz="2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Listfit’s insights enable the world’s most respected brands to precisely segment their customers to drive engagement,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improve deliverability</a:t>
            </a: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and increase conversions.</a:t>
            </a:r>
            <a:endParaRPr b="1" i="0" sz="2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Created from our proprietary, best-in-class, pristine, second party datapool.</a:t>
            </a: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Uniquely,</a:t>
            </a: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we do not buy data from other data companies.</a:t>
            </a:r>
            <a:endParaRPr b="1" i="0" sz="2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2"/>
          <p:cNvSpPr txBox="1"/>
          <p:nvPr>
            <p:ph type="title"/>
          </p:nvPr>
        </p:nvSpPr>
        <p:spPr>
          <a:xfrm>
            <a:off x="164600" y="669925"/>
            <a:ext cx="7946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ListFit provides actionable insights trusted by marketers to increase revenue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-98401" y="1859989"/>
            <a:ext cx="12290400" cy="501675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-82284" y="-91440"/>
            <a:ext cx="12290401" cy="6949440"/>
          </a:xfrm>
          <a:prstGeom prst="rect">
            <a:avLst/>
          </a:prstGeom>
          <a:solidFill>
            <a:srgbClr val="406E9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>
            <p:ph type="title"/>
          </p:nvPr>
        </p:nvSpPr>
        <p:spPr>
          <a:xfrm>
            <a:off x="0" y="0"/>
            <a:ext cx="121194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venir"/>
              <a:buNone/>
            </a:pPr>
            <a:r>
              <a:rPr b="1"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Reactivation From Your Email Data</a:t>
            </a:r>
            <a:endParaRPr/>
          </a:p>
        </p:txBody>
      </p:sp>
      <p:pic>
        <p:nvPicPr>
          <p:cNvPr descr="Free illustrations of Network"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12667" r="18452" t="12602"/>
          <a:stretch/>
        </p:blipFill>
        <p:spPr>
          <a:xfrm>
            <a:off x="-82275" y="1272225"/>
            <a:ext cx="12290400" cy="519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/>
          <p:nvPr/>
        </p:nvSpPr>
        <p:spPr>
          <a:xfrm>
            <a:off x="-90375" y="1272225"/>
            <a:ext cx="12306600" cy="5198700"/>
          </a:xfrm>
          <a:prstGeom prst="rect">
            <a:avLst/>
          </a:prstGeom>
          <a:solidFill>
            <a:srgbClr val="666666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9" name="Google Shape;119;p3"/>
          <p:cNvGraphicFramePr/>
          <p:nvPr/>
        </p:nvGraphicFramePr>
        <p:xfrm>
          <a:off x="318150" y="233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{AA192B1A-C169-42C3-AC75-5B5E4AB480B2}</a:tableStyleId>
              </a:tblPr>
              <a:tblGrid>
                <a:gridCol w="5744775"/>
                <a:gridCol w="5744775"/>
              </a:tblGrid>
              <a:tr h="3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Active Subscribers</a:t>
                      </a:r>
                      <a:endParaRPr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Inactive Subscribers</a:t>
                      </a:r>
                      <a:endParaRPr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 as Usual (BAU)</a:t>
                      </a:r>
                      <a:endParaRPr b="1"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 no changes</a:t>
                      </a:r>
                      <a:endParaRPr sz="2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Incentivize</a:t>
                      </a:r>
                      <a:endParaRPr b="1"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 them an offer</a:t>
                      </a:r>
                      <a:endParaRPr sz="2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90e2721020_0_19"/>
          <p:cNvSpPr/>
          <p:nvPr/>
        </p:nvSpPr>
        <p:spPr>
          <a:xfrm>
            <a:off x="-98401" y="1859989"/>
            <a:ext cx="12290400" cy="50169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90e2721020_0_19"/>
          <p:cNvSpPr/>
          <p:nvPr/>
        </p:nvSpPr>
        <p:spPr>
          <a:xfrm>
            <a:off x="-82284" y="-91440"/>
            <a:ext cx="12290400" cy="6949500"/>
          </a:xfrm>
          <a:prstGeom prst="rect">
            <a:avLst/>
          </a:prstGeom>
          <a:solidFill>
            <a:srgbClr val="406E9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90e2721020_0_19"/>
          <p:cNvSpPr txBox="1"/>
          <p:nvPr>
            <p:ph type="title"/>
          </p:nvPr>
        </p:nvSpPr>
        <p:spPr>
          <a:xfrm>
            <a:off x="0" y="0"/>
            <a:ext cx="121194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venir"/>
              <a:buNone/>
            </a:pPr>
            <a:r>
              <a:rPr b="1"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Reactivation From Your Email Data</a:t>
            </a:r>
            <a:endParaRPr/>
          </a:p>
        </p:txBody>
      </p:sp>
      <p:pic>
        <p:nvPicPr>
          <p:cNvPr descr="Free illustrations of Network" id="128" name="Google Shape;128;g190e2721020_0_19"/>
          <p:cNvPicPr preferRelativeResize="0"/>
          <p:nvPr/>
        </p:nvPicPr>
        <p:blipFill rotWithShape="1">
          <a:blip r:embed="rId3">
            <a:alphaModFix/>
          </a:blip>
          <a:srcRect b="0" l="12667" r="18452" t="12602"/>
          <a:stretch/>
        </p:blipFill>
        <p:spPr>
          <a:xfrm>
            <a:off x="-82275" y="1272225"/>
            <a:ext cx="12290400" cy="519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190e2721020_0_19"/>
          <p:cNvSpPr/>
          <p:nvPr/>
        </p:nvSpPr>
        <p:spPr>
          <a:xfrm>
            <a:off x="-90375" y="1272225"/>
            <a:ext cx="12306600" cy="5198700"/>
          </a:xfrm>
          <a:prstGeom prst="rect">
            <a:avLst/>
          </a:prstGeom>
          <a:solidFill>
            <a:srgbClr val="666666">
              <a:alpha val="741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0" name="Google Shape;130;g190e2721020_0_19"/>
          <p:cNvGraphicFramePr/>
          <p:nvPr/>
        </p:nvGraphicFramePr>
        <p:xfrm>
          <a:off x="318150" y="2279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{AA192B1A-C169-42C3-AC75-5B5E4AB480B2}</a:tableStyleId>
              </a:tblPr>
              <a:tblGrid>
                <a:gridCol w="3829850"/>
                <a:gridCol w="3829850"/>
                <a:gridCol w="3829850"/>
              </a:tblGrid>
              <a:tr h="3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Active Subscribers</a:t>
                      </a:r>
                      <a:endParaRPr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Inactive Subscribers</a:t>
                      </a:r>
                      <a:endParaRPr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Business Cycle</a:t>
                      </a:r>
                      <a:endParaRPr sz="2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Inactive Subscribers</a:t>
                      </a:r>
                      <a:endParaRPr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or More Business Cycles</a:t>
                      </a:r>
                      <a:endParaRPr sz="2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 as Usual (BAU)</a:t>
                      </a:r>
                      <a:endParaRPr b="1"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 no changes</a:t>
                      </a:r>
                      <a:endParaRPr sz="2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Incentivize</a:t>
                      </a:r>
                      <a:endParaRPr b="1"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 them an offer</a:t>
                      </a:r>
                      <a:endParaRPr sz="2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Stop Mailing</a:t>
                      </a:r>
                      <a:endParaRPr b="1"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these to your inactive subscribers list</a:t>
                      </a:r>
                      <a:endParaRPr sz="2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90e2721020_0_29"/>
          <p:cNvSpPr/>
          <p:nvPr/>
        </p:nvSpPr>
        <p:spPr>
          <a:xfrm>
            <a:off x="-98401" y="1859989"/>
            <a:ext cx="12290400" cy="50169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90e2721020_0_29"/>
          <p:cNvSpPr/>
          <p:nvPr/>
        </p:nvSpPr>
        <p:spPr>
          <a:xfrm>
            <a:off x="-82284" y="-91440"/>
            <a:ext cx="12290400" cy="6949500"/>
          </a:xfrm>
          <a:prstGeom prst="rect">
            <a:avLst/>
          </a:prstGeom>
          <a:solidFill>
            <a:srgbClr val="406E9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190e2721020_0_29"/>
          <p:cNvSpPr txBox="1"/>
          <p:nvPr>
            <p:ph type="title"/>
          </p:nvPr>
        </p:nvSpPr>
        <p:spPr>
          <a:xfrm>
            <a:off x="0" y="0"/>
            <a:ext cx="121194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venir"/>
              <a:buNone/>
            </a:pPr>
            <a:r>
              <a:rPr b="1"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Reactivation From Your Email Data</a:t>
            </a:r>
            <a:endParaRPr/>
          </a:p>
        </p:txBody>
      </p:sp>
      <p:pic>
        <p:nvPicPr>
          <p:cNvPr descr="Free illustrations of Network" id="139" name="Google Shape;139;g190e2721020_0_29"/>
          <p:cNvPicPr preferRelativeResize="0"/>
          <p:nvPr/>
        </p:nvPicPr>
        <p:blipFill rotWithShape="1">
          <a:blip r:embed="rId3">
            <a:alphaModFix/>
          </a:blip>
          <a:srcRect b="0" l="12667" r="18452" t="12602"/>
          <a:stretch/>
        </p:blipFill>
        <p:spPr>
          <a:xfrm>
            <a:off x="-82275" y="1272225"/>
            <a:ext cx="12290400" cy="519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190e2721020_0_29"/>
          <p:cNvSpPr/>
          <p:nvPr/>
        </p:nvSpPr>
        <p:spPr>
          <a:xfrm>
            <a:off x="-90375" y="1272225"/>
            <a:ext cx="12306600" cy="5198700"/>
          </a:xfrm>
          <a:prstGeom prst="rect">
            <a:avLst/>
          </a:prstGeom>
          <a:solidFill>
            <a:srgbClr val="666666">
              <a:alpha val="741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1" name="Google Shape;141;g190e2721020_0_29"/>
          <p:cNvGraphicFramePr/>
          <p:nvPr/>
        </p:nvGraphicFramePr>
        <p:xfrm>
          <a:off x="318150" y="233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{AA192B1A-C169-42C3-AC75-5B5E4AB480B2}</a:tableStyleId>
              </a:tblPr>
              <a:tblGrid>
                <a:gridCol w="1914925"/>
                <a:gridCol w="1914925"/>
                <a:gridCol w="1914925"/>
                <a:gridCol w="1914925"/>
                <a:gridCol w="1914925"/>
              </a:tblGrid>
              <a:tr h="3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Email Engagement Signal</a:t>
                      </a:r>
                      <a:endParaRPr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hMerge="1"/>
                <a:tc hMerge="1"/>
              </a:tr>
              <a:tr h="3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Active Subscribers</a:t>
                      </a:r>
                      <a:endParaRPr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Inactive Subscribers</a:t>
                      </a:r>
                      <a:endParaRPr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Business Cycle</a:t>
                      </a:r>
                      <a:endParaRPr sz="2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Inactive Subscribers</a:t>
                      </a:r>
                      <a:endParaRPr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or More Cycles</a:t>
                      </a:r>
                      <a:endParaRPr sz="2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  <a:tr h="600075"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Ecommerce Engagement Signal</a:t>
                      </a:r>
                      <a:endParaRPr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Active</a:t>
                      </a:r>
                      <a:endParaRPr b="1"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 as Usual (BAU)</a:t>
                      </a:r>
                      <a:endParaRPr b="1"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 no changes</a:t>
                      </a:r>
                      <a:endParaRPr sz="2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Incentivize</a:t>
                      </a:r>
                      <a:endParaRPr b="1"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 them an offer</a:t>
                      </a:r>
                      <a:endParaRPr sz="2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Ramp Down</a:t>
                      </a:r>
                      <a:endParaRPr b="1"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Mail them less frequently but maintain consistency</a:t>
                      </a:r>
                      <a:endParaRPr sz="2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  <a:tr h="6000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Inactive </a:t>
                      </a:r>
                      <a:endParaRPr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Business Cycle</a:t>
                      </a:r>
                      <a:endParaRPr b="1"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 Incentive</a:t>
                      </a:r>
                      <a:endParaRPr b="1"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 them an offer based on previous purchases</a:t>
                      </a:r>
                      <a:endParaRPr sz="2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 Incentive</a:t>
                      </a:r>
                      <a:endParaRPr b="1"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 them an offer based on previous purchases</a:t>
                      </a:r>
                      <a:endParaRPr sz="2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t/>
                      </a:r>
                      <a:endParaRPr b="1"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Ramp Down</a:t>
                      </a:r>
                      <a:endParaRPr b="1"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Mail them less frequently but maintain consistency</a:t>
                      </a:r>
                      <a:endParaRPr b="1"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t/>
                      </a:r>
                      <a:endParaRPr b="1"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  <a:tr h="6000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Inactive </a:t>
                      </a:r>
                      <a:endParaRPr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or More Cycles</a:t>
                      </a:r>
                      <a:endParaRPr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t/>
                      </a:r>
                      <a:endParaRPr b="1"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t/>
                      </a:r>
                      <a:endParaRPr b="1"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Stop Mailing</a:t>
                      </a:r>
                      <a:endParaRPr b="1"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these to your inactive subscribers list</a:t>
                      </a:r>
                      <a:endParaRPr b="1"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/>
          <p:nvPr/>
        </p:nvSpPr>
        <p:spPr>
          <a:xfrm>
            <a:off x="4123944" y="0"/>
            <a:ext cx="8068056" cy="6858000"/>
          </a:xfrm>
          <a:prstGeom prst="rect">
            <a:avLst/>
          </a:prstGeom>
          <a:solidFill>
            <a:srgbClr val="406E9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-118872" y="-2"/>
            <a:ext cx="4242816" cy="6858001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application&#10;&#10;Description automatically generated" id="148" name="Google Shape;148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7416" y="121806"/>
            <a:ext cx="7045200" cy="66144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49" name="Google Shape;149;p4"/>
          <p:cNvSpPr txBox="1"/>
          <p:nvPr/>
        </p:nvSpPr>
        <p:spPr>
          <a:xfrm>
            <a:off x="227200" y="2231975"/>
            <a:ext cx="3549300" cy="4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Measure and quickly fix deliverability and validation errors before they even happen.</a:t>
            </a:r>
            <a:endParaRPr b="1" i="0" sz="2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Responsibly reactivate lapsed and under- performing subscribers.</a:t>
            </a:r>
            <a:endParaRPr b="1" i="0" sz="12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Identify untapped revenue  through better targeting.</a:t>
            </a:r>
            <a:endParaRPr b="1" i="0" sz="12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Automatically create smarter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segments</a:t>
            </a: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throughout your email program.</a:t>
            </a:r>
            <a:endParaRPr b="1" i="0" sz="2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310896" y="1249817"/>
            <a:ext cx="34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USE </a:t>
            </a:r>
            <a:r>
              <a:rPr b="1" i="0" lang="en-US" sz="3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CASES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/>
          <p:nvPr/>
        </p:nvSpPr>
        <p:spPr>
          <a:xfrm>
            <a:off x="4123944" y="0"/>
            <a:ext cx="8068056" cy="6858000"/>
          </a:xfrm>
          <a:prstGeom prst="rect">
            <a:avLst/>
          </a:prstGeom>
          <a:solidFill>
            <a:srgbClr val="406E9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-118872" y="-2"/>
            <a:ext cx="4242816" cy="6858001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application&#10;&#10;Description automatically generated" id="157" name="Google Shape;157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7429" y="121806"/>
            <a:ext cx="7045200" cy="66144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58" name="Google Shape;158;p5"/>
          <p:cNvSpPr txBox="1"/>
          <p:nvPr/>
        </p:nvSpPr>
        <p:spPr>
          <a:xfrm>
            <a:off x="227890" y="2232241"/>
            <a:ext cx="35493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With over 2 billion unique emails analyzed, our datapool is unparalleled in the industry.</a:t>
            </a:r>
            <a:endParaRPr b="1" i="0" sz="2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4879315" y="1701198"/>
            <a:ext cx="1235700" cy="922500"/>
          </a:xfrm>
          <a:prstGeom prst="roundRect">
            <a:avLst>
              <a:gd fmla="val 16667" name="adj"/>
            </a:avLst>
          </a:prstGeom>
          <a:noFill/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310896" y="1249817"/>
            <a:ext cx="346557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MATCH RATE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/>
          <p:nvPr/>
        </p:nvSpPr>
        <p:spPr>
          <a:xfrm>
            <a:off x="4123944" y="0"/>
            <a:ext cx="8068200" cy="6858000"/>
          </a:xfrm>
          <a:prstGeom prst="rect">
            <a:avLst/>
          </a:prstGeom>
          <a:solidFill>
            <a:srgbClr val="406E9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-118872" y="-2"/>
            <a:ext cx="4242816" cy="6858001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application&#10;&#10;Description automatically generated" id="167" name="Google Shape;167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1900" y="121806"/>
            <a:ext cx="7045200" cy="66144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68" name="Google Shape;168;p6"/>
          <p:cNvSpPr txBox="1"/>
          <p:nvPr/>
        </p:nvSpPr>
        <p:spPr>
          <a:xfrm>
            <a:off x="227878" y="2232241"/>
            <a:ext cx="3549300" cy="23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Engagement score is one of our most powerful and useful metrics. </a:t>
            </a:r>
            <a:endParaRPr b="1" i="0" sz="2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Marketers use this score to confidently identify who they should be re-engaging and who they should not.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6019445" y="1727856"/>
            <a:ext cx="3649500" cy="1468500"/>
          </a:xfrm>
          <a:prstGeom prst="roundRect">
            <a:avLst>
              <a:gd fmla="val 16667" name="adj"/>
            </a:avLst>
          </a:prstGeom>
          <a:noFill/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310896" y="1249817"/>
            <a:ext cx="35493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ENGAGEMENT</a:t>
            </a:r>
            <a:endParaRPr b="1" i="0" sz="36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/>
          <p:nvPr/>
        </p:nvSpPr>
        <p:spPr>
          <a:xfrm>
            <a:off x="4123944" y="0"/>
            <a:ext cx="8068056" cy="6858000"/>
          </a:xfrm>
          <a:prstGeom prst="rect">
            <a:avLst/>
          </a:prstGeom>
          <a:solidFill>
            <a:srgbClr val="406E9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-118872" y="0"/>
            <a:ext cx="4242816" cy="685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application&#10;&#10;Description automatically generated" id="177" name="Google Shape;177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8771" y="121806"/>
            <a:ext cx="7045200" cy="66144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78" name="Google Shape;178;p7"/>
          <p:cNvSpPr/>
          <p:nvPr/>
        </p:nvSpPr>
        <p:spPr>
          <a:xfrm flipH="1">
            <a:off x="9665100" y="1758406"/>
            <a:ext cx="1764900" cy="1468500"/>
          </a:xfrm>
          <a:prstGeom prst="roundRect">
            <a:avLst>
              <a:gd fmla="val 16667" name="adj"/>
            </a:avLst>
          </a:prstGeom>
          <a:noFill/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310896" y="1249817"/>
            <a:ext cx="346557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VALIDATION</a:t>
            </a:r>
            <a:endParaRPr b="1" i="0" sz="36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227878" y="2238871"/>
            <a:ext cx="3549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Validation analyzes multi-brand user behavior to identify addressable audience rather than technically deliverable addresses.</a:t>
            </a:r>
            <a:endParaRPr b="1" i="0" sz="2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2022-06-21T16:06:11Z</dcterms:created>
  <dc:creator>Paul Shriner</dc:creator>
</cp:coreProperties>
</file>